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7" r:id="rId1"/>
  </p:sldMasterIdLst>
  <p:notesMasterIdLst>
    <p:notesMasterId r:id="rId10"/>
  </p:notesMasterIdLst>
  <p:sldIdLst>
    <p:sldId id="256" r:id="rId2"/>
    <p:sldId id="260" r:id="rId3"/>
    <p:sldId id="262" r:id="rId4"/>
    <p:sldId id="263" r:id="rId5"/>
    <p:sldId id="289" r:id="rId6"/>
    <p:sldId id="291" r:id="rId7"/>
    <p:sldId id="265" r:id="rId8"/>
    <p:sldId id="290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151A"/>
    <a:srgbClr val="011218"/>
    <a:srgbClr val="6E9DA4"/>
    <a:srgbClr val="305051"/>
    <a:srgbClr val="659099"/>
    <a:srgbClr val="030303"/>
    <a:srgbClr val="0B0B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BBA2027-E32B-4BD9-A056-67D0AC3FAED1}">
  <a:tblStyle styleId="{7BBA2027-E32B-4BD9-A056-67D0AC3FAED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594" y="-7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e441ecdaa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e441ecdaa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3c8230601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3c8230601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3c8230601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3c8230601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20113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3c8230601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3c8230601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680111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3c8230601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3c8230601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622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820231"/>
            <a:ext cx="4280700" cy="240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200"/>
            </a:lvl1pPr>
            <a:lvl2pPr lvl="1" algn="ctr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648569"/>
            <a:ext cx="2771100" cy="6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>
            <a:spLocks noGrp="1"/>
          </p:cNvSpPr>
          <p:nvPr>
            <p:ph type="pic" idx="2"/>
          </p:nvPr>
        </p:nvSpPr>
        <p:spPr>
          <a:xfrm>
            <a:off x="5637362" y="311100"/>
            <a:ext cx="3218400" cy="450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/>
          <p:nvPr/>
        </p:nvSpPr>
        <p:spPr>
          <a:xfrm>
            <a:off x="119400" y="137250"/>
            <a:ext cx="8905200" cy="4869000"/>
          </a:xfrm>
          <a:prstGeom prst="roundRect">
            <a:avLst>
              <a:gd name="adj" fmla="val 6064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119400" y="137250"/>
            <a:ext cx="8905200" cy="4869000"/>
          </a:xfrm>
          <a:prstGeom prst="roundRect">
            <a:avLst>
              <a:gd name="adj" fmla="val 6064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5194822" y="2275100"/>
            <a:ext cx="3229200" cy="15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1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2"/>
          </p:nvPr>
        </p:nvSpPr>
        <p:spPr>
          <a:xfrm>
            <a:off x="720075" y="2275100"/>
            <a:ext cx="3229200" cy="15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1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3"/>
          </p:nvPr>
        </p:nvSpPr>
        <p:spPr>
          <a:xfrm>
            <a:off x="5194825" y="1880600"/>
            <a:ext cx="32292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4"/>
          </p:nvPr>
        </p:nvSpPr>
        <p:spPr>
          <a:xfrm>
            <a:off x="720087" y="1880600"/>
            <a:ext cx="32292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720000" y="440392"/>
            <a:ext cx="4064100" cy="10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ubTitle" idx="1"/>
          </p:nvPr>
        </p:nvSpPr>
        <p:spPr>
          <a:xfrm>
            <a:off x="720000" y="1900100"/>
            <a:ext cx="4064100" cy="27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1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1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>
            <a:spLocks noGrp="1"/>
          </p:cNvSpPr>
          <p:nvPr>
            <p:ph type="pic" idx="2"/>
          </p:nvPr>
        </p:nvSpPr>
        <p:spPr>
          <a:xfrm>
            <a:off x="5663761" y="337500"/>
            <a:ext cx="3192000" cy="4468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>
            <a:spLocks noGrp="1"/>
          </p:cNvSpPr>
          <p:nvPr>
            <p:ph type="pic" idx="2"/>
          </p:nvPr>
        </p:nvSpPr>
        <p:spPr>
          <a:xfrm>
            <a:off x="-11750" y="0"/>
            <a:ext cx="9155700" cy="5190600"/>
          </a:xfrm>
          <a:prstGeom prst="rect">
            <a:avLst/>
          </a:prstGeom>
          <a:noFill/>
          <a:ln>
            <a:noFill/>
          </a:ln>
        </p:spPr>
      </p:sp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713225" y="4066700"/>
            <a:ext cx="7717500" cy="5373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734250"/>
            <a:ext cx="6576000" cy="11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>
            <a:spLocks noGrp="1"/>
          </p:cNvSpPr>
          <p:nvPr>
            <p:ph type="subTitle" idx="1"/>
          </p:nvPr>
        </p:nvSpPr>
        <p:spPr>
          <a:xfrm>
            <a:off x="1284000" y="2912150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ONE_COLUMN_TEXT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720000" y="440566"/>
            <a:ext cx="4705800" cy="12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720000" y="1764200"/>
            <a:ext cx="4705800" cy="283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Nunito Light"/>
              <a:buChar char="●"/>
              <a:defRPr sz="1100"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1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1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14"/>
          <p:cNvSpPr>
            <a:spLocks noGrp="1"/>
          </p:cNvSpPr>
          <p:nvPr>
            <p:ph type="pic" idx="2"/>
          </p:nvPr>
        </p:nvSpPr>
        <p:spPr>
          <a:xfrm>
            <a:off x="6214250" y="329400"/>
            <a:ext cx="2641500" cy="4468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"/>
              <a:buChar char="●"/>
              <a:defRPr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"/>
              <a:buChar char="○"/>
              <a:defRPr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"/>
              <a:buChar char="■"/>
              <a:defRPr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"/>
              <a:buChar char="●"/>
              <a:defRPr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"/>
              <a:buChar char="○"/>
              <a:defRPr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"/>
              <a:buChar char="■"/>
              <a:defRPr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"/>
              <a:buChar char="●"/>
              <a:defRPr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"/>
              <a:buChar char="○"/>
              <a:defRPr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chivo"/>
              <a:buChar char="■"/>
              <a:defRPr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60" r:id="rId9"/>
    <p:sldLayoutId id="2147483664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hyperlink" Target="https://github.com/NILodio/JobsPyMacher" TargetMode="External"/><Relationship Id="rId7" Type="http://schemas.openxmlformats.org/officeDocument/2006/relationships/hyperlink" Target="https://www.tealhq.com/post/quantify-your-resume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www.forbes.com/sites/lucianapaulise/2023/11/14/50-of-the-resumes-are-updated-harnessing-the-power-of-ai/?sh=4798966840f9" TargetMode="External"/><Relationship Id="rId5" Type="http://schemas.openxmlformats.org/officeDocument/2006/relationships/hyperlink" Target="https://www.linkedin.com/pulse/76-resumes-discarded-because-mistake-kick-jobs-5ui2f/" TargetMode="External"/><Relationship Id="rId4" Type="http://schemas.openxmlformats.org/officeDocument/2006/relationships/hyperlink" Target="https://www.indeed.com/career-advice/resumes-cover-letters/15-resume-mistakes-to-avoi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95CC7C6B-B0F9-C8BE-0CCA-ED6996978EC4}"/>
              </a:ext>
            </a:extLst>
          </p:cNvPr>
          <p:cNvGrpSpPr/>
          <p:nvPr/>
        </p:nvGrpSpPr>
        <p:grpSpPr>
          <a:xfrm>
            <a:off x="-161924" y="0"/>
            <a:ext cx="9440115" cy="5230906"/>
            <a:chOff x="-161924" y="0"/>
            <a:chExt cx="9440115" cy="5230906"/>
          </a:xfrm>
        </p:grpSpPr>
        <p:pic>
          <p:nvPicPr>
            <p:cNvPr id="1028" name="Picture 4" descr="Career Builder on the GPT Store - GPT Information and Reviews | GPTs Hunter">
              <a:extLst>
                <a:ext uri="{FF2B5EF4-FFF2-40B4-BE49-F238E27FC236}">
                  <a16:creationId xmlns:a16="http://schemas.microsoft.com/office/drawing/2014/main" id="{60774FA1-07EA-6BE6-7B0C-4BCC4F28E5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48406" y="0"/>
              <a:ext cx="5229785" cy="52297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78F126B-F202-7C6C-25AD-641C3F4BE2AA}"/>
                </a:ext>
              </a:extLst>
            </p:cNvPr>
            <p:cNvSpPr/>
            <p:nvPr/>
          </p:nvSpPr>
          <p:spPr>
            <a:xfrm>
              <a:off x="-161924" y="0"/>
              <a:ext cx="2245659" cy="5230906"/>
            </a:xfrm>
            <a:prstGeom prst="rect">
              <a:avLst/>
            </a:prstGeom>
            <a:solidFill>
              <a:srgbClr val="02151A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8CB4B2E-6770-8918-2E6E-0BB5FC47FBF5}"/>
                </a:ext>
              </a:extLst>
            </p:cNvPr>
            <p:cNvSpPr/>
            <p:nvPr/>
          </p:nvSpPr>
          <p:spPr>
            <a:xfrm>
              <a:off x="1802747" y="0"/>
              <a:ext cx="2245659" cy="5230906"/>
            </a:xfrm>
            <a:prstGeom prst="rect">
              <a:avLst/>
            </a:prstGeom>
            <a:solidFill>
              <a:srgbClr val="011218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90" name="Google Shape;90;p22"/>
          <p:cNvSpPr txBox="1">
            <a:spLocks noGrp="1"/>
          </p:cNvSpPr>
          <p:nvPr>
            <p:ph type="ctrTitle"/>
          </p:nvPr>
        </p:nvSpPr>
        <p:spPr>
          <a:xfrm>
            <a:off x="330559" y="486468"/>
            <a:ext cx="4892784" cy="262595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</a:rPr>
              <a:t>“JobsPyMatcher”: Targeted Resume Optimization for Job Descriptions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91" name="Google Shape;91;p22"/>
          <p:cNvSpPr txBox="1">
            <a:spLocks noGrp="1"/>
          </p:cNvSpPr>
          <p:nvPr>
            <p:ph type="subTitle" idx="1"/>
          </p:nvPr>
        </p:nvSpPr>
        <p:spPr>
          <a:xfrm>
            <a:off x="449354" y="3292055"/>
            <a:ext cx="3268762" cy="13644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bg1"/>
                </a:solidFill>
              </a:rPr>
              <a:t>Team Noobs: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100" dirty="0">
                <a:solidFill>
                  <a:schemeClr val="bg1"/>
                </a:solidFill>
              </a:rPr>
              <a:t>Aanal Patel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sz="1100" dirty="0">
                <a:solidFill>
                  <a:schemeClr val="bg1"/>
                </a:solidFill>
              </a:rPr>
              <a:t>Bimal Shrestha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sz="1100" dirty="0">
                <a:solidFill>
                  <a:schemeClr val="bg1"/>
                </a:solidFill>
              </a:rPr>
              <a:t>Danilo Diaz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sz="1100" dirty="0">
                <a:solidFill>
                  <a:schemeClr val="bg1"/>
                </a:solidFill>
              </a:rPr>
              <a:t>Ernie Sumoso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sz="1100" dirty="0">
                <a:solidFill>
                  <a:schemeClr val="bg1"/>
                </a:solidFill>
              </a:rPr>
              <a:t>Jayachandhran Saravanan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>
            <a:spLocks noGrp="1"/>
          </p:cNvSpPr>
          <p:nvPr>
            <p:ph type="title"/>
          </p:nvPr>
        </p:nvSpPr>
        <p:spPr>
          <a:xfrm>
            <a:off x="288239" y="151534"/>
            <a:ext cx="4064100" cy="6964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Problem Statement</a:t>
            </a:r>
            <a:endParaRPr sz="2000" dirty="0"/>
          </a:p>
        </p:txBody>
      </p:sp>
      <p:sp>
        <p:nvSpPr>
          <p:cNvPr id="133" name="Google Shape;133;p26"/>
          <p:cNvSpPr txBox="1">
            <a:spLocks noGrp="1"/>
          </p:cNvSpPr>
          <p:nvPr>
            <p:ph type="subTitle" idx="1"/>
          </p:nvPr>
        </p:nvSpPr>
        <p:spPr>
          <a:xfrm>
            <a:off x="400792" y="577889"/>
            <a:ext cx="4917519" cy="9538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Over </a:t>
            </a:r>
            <a:r>
              <a:rPr lang="en-US" sz="1200" b="1" dirty="0"/>
              <a:t>75% of resumes get discarded by the ATS</a:t>
            </a:r>
            <a:r>
              <a:rPr lang="en-US" sz="1200" dirty="0"/>
              <a:t>, before any recruiter ever opens and evaluates their applications (Kick jobs, 2024).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This gives </a:t>
            </a:r>
            <a:r>
              <a:rPr lang="en-US" sz="1200" b="1" dirty="0"/>
              <a:t>no room for errors </a:t>
            </a:r>
            <a:r>
              <a:rPr lang="en-US" sz="1200" dirty="0"/>
              <a:t>during the first impression to the employers: </a:t>
            </a:r>
            <a:r>
              <a:rPr lang="en-US" sz="1200" b="1" dirty="0"/>
              <a:t>the resume.</a:t>
            </a:r>
            <a:endParaRPr lang="en-US" sz="1200" dirty="0"/>
          </a:p>
        </p:txBody>
      </p:sp>
      <p:sp>
        <p:nvSpPr>
          <p:cNvPr id="4" name="Google Shape;132;p26">
            <a:extLst>
              <a:ext uri="{FF2B5EF4-FFF2-40B4-BE49-F238E27FC236}">
                <a16:creationId xmlns:a16="http://schemas.microsoft.com/office/drawing/2014/main" id="{88C00761-BA99-705B-2774-EAED8457B398}"/>
              </a:ext>
            </a:extLst>
          </p:cNvPr>
          <p:cNvSpPr txBox="1">
            <a:spLocks/>
          </p:cNvSpPr>
          <p:nvPr/>
        </p:nvSpPr>
        <p:spPr>
          <a:xfrm>
            <a:off x="288239" y="1559488"/>
            <a:ext cx="4064100" cy="452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r>
              <a:rPr lang="en-CA" sz="2000" dirty="0"/>
              <a:t>Business Value</a:t>
            </a:r>
          </a:p>
        </p:txBody>
      </p:sp>
      <p:sp>
        <p:nvSpPr>
          <p:cNvPr id="5" name="Google Shape;133;p26">
            <a:extLst>
              <a:ext uri="{FF2B5EF4-FFF2-40B4-BE49-F238E27FC236}">
                <a16:creationId xmlns:a16="http://schemas.microsoft.com/office/drawing/2014/main" id="{606EC5C7-7A35-CD64-6AC6-158A214FFF76}"/>
              </a:ext>
            </a:extLst>
          </p:cNvPr>
          <p:cNvSpPr txBox="1">
            <a:spLocks/>
          </p:cNvSpPr>
          <p:nvPr/>
        </p:nvSpPr>
        <p:spPr>
          <a:xfrm>
            <a:off x="288239" y="1922119"/>
            <a:ext cx="4917519" cy="1361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indent="0">
              <a:buFont typeface="Nunito Light"/>
              <a:buNone/>
            </a:pPr>
            <a:r>
              <a:rPr lang="en-US" sz="1200" dirty="0"/>
              <a:t>Mainly targeted to job applicants:</a:t>
            </a:r>
            <a:br>
              <a:rPr lang="en-US" sz="1200" dirty="0"/>
            </a:b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/>
              <a:t>Job Applicants: </a:t>
            </a:r>
            <a:r>
              <a:rPr lang="en-US" sz="1200" dirty="0"/>
              <a:t>will find a centralized tool for resume optimization with multiple helpful features. They will be able to </a:t>
            </a:r>
            <a:r>
              <a:rPr lang="en-US" sz="1200" b="1" dirty="0"/>
              <a:t>enhance their resume iteratively</a:t>
            </a:r>
            <a:r>
              <a:rPr lang="en-US" sz="1200" dirty="0"/>
              <a:t>, crafting a final outstanding resume </a:t>
            </a:r>
            <a:r>
              <a:rPr lang="en-US" sz="1200" b="1" dirty="0"/>
              <a:t>specifically targeted for the input job description</a:t>
            </a:r>
            <a:r>
              <a:rPr lang="en-US" sz="1200" dirty="0"/>
              <a:t>.</a:t>
            </a:r>
          </a:p>
        </p:txBody>
      </p:sp>
      <p:sp>
        <p:nvSpPr>
          <p:cNvPr id="6" name="Google Shape;132;p26">
            <a:extLst>
              <a:ext uri="{FF2B5EF4-FFF2-40B4-BE49-F238E27FC236}">
                <a16:creationId xmlns:a16="http://schemas.microsoft.com/office/drawing/2014/main" id="{86B63E81-6091-600C-6BB8-FF76E6305BD0}"/>
              </a:ext>
            </a:extLst>
          </p:cNvPr>
          <p:cNvSpPr txBox="1">
            <a:spLocks/>
          </p:cNvSpPr>
          <p:nvPr/>
        </p:nvSpPr>
        <p:spPr>
          <a:xfrm>
            <a:off x="288239" y="3295646"/>
            <a:ext cx="4064100" cy="423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r>
              <a:rPr lang="en-CA" sz="2000" dirty="0"/>
              <a:t>Our Goal</a:t>
            </a:r>
          </a:p>
        </p:txBody>
      </p:sp>
      <p:sp>
        <p:nvSpPr>
          <p:cNvPr id="8" name="Google Shape;133;p26">
            <a:extLst>
              <a:ext uri="{FF2B5EF4-FFF2-40B4-BE49-F238E27FC236}">
                <a16:creationId xmlns:a16="http://schemas.microsoft.com/office/drawing/2014/main" id="{12FEAEDC-4608-F2BA-7C9A-51B56F29E60E}"/>
              </a:ext>
            </a:extLst>
          </p:cNvPr>
          <p:cNvSpPr txBox="1">
            <a:spLocks/>
          </p:cNvSpPr>
          <p:nvPr/>
        </p:nvSpPr>
        <p:spPr>
          <a:xfrm>
            <a:off x="431423" y="3719228"/>
            <a:ext cx="4611694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indent="0">
              <a:buFont typeface="Nunito Light"/>
              <a:buNone/>
            </a:pPr>
            <a:r>
              <a:rPr lang="en-US" sz="1200" dirty="0"/>
              <a:t>Develop a </a:t>
            </a:r>
            <a:r>
              <a:rPr lang="en-US" sz="1200" b="1" dirty="0"/>
              <a:t>fully fledged application </a:t>
            </a:r>
            <a:r>
              <a:rPr lang="en-US" sz="1200" dirty="0"/>
              <a:t>where users can </a:t>
            </a:r>
            <a:r>
              <a:rPr lang="en-US" sz="1200" b="1" dirty="0"/>
              <a:t>upload their resumes </a:t>
            </a:r>
            <a:r>
              <a:rPr lang="en-US" sz="1200" dirty="0"/>
              <a:t>and target </a:t>
            </a:r>
            <a:r>
              <a:rPr lang="en-US" sz="1200" b="1" dirty="0"/>
              <a:t>job description</a:t>
            </a:r>
            <a:r>
              <a:rPr lang="en-US" sz="1200" dirty="0"/>
              <a:t>. Then, we will offer </a:t>
            </a:r>
            <a:r>
              <a:rPr lang="en-US" sz="1200" b="1" dirty="0"/>
              <a:t>various features </a:t>
            </a:r>
            <a:r>
              <a:rPr lang="en-US" sz="1200" dirty="0"/>
              <a:t>with the sole purpose of </a:t>
            </a:r>
            <a:r>
              <a:rPr lang="en-US" sz="1200" b="1" dirty="0"/>
              <a:t>significantly improving their resume</a:t>
            </a:r>
            <a:r>
              <a:rPr lang="en-US" sz="1200" dirty="0"/>
              <a:t>.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45DABCD0-A973-DC1E-14B0-5FFC7E8AA66C}"/>
              </a:ext>
            </a:extLst>
          </p:cNvPr>
          <p:cNvSpPr/>
          <p:nvPr/>
        </p:nvSpPr>
        <p:spPr>
          <a:xfrm>
            <a:off x="4525771" y="1786138"/>
            <a:ext cx="2034063" cy="54847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Job Applicants</a:t>
            </a:r>
            <a:endParaRPr lang="en-CA" dirty="0">
              <a:solidFill>
                <a:sysClr val="windowText" lastClr="000000"/>
              </a:solidFill>
            </a:endParaRPr>
          </a:p>
        </p:txBody>
      </p:sp>
      <p:pic>
        <p:nvPicPr>
          <p:cNvPr id="2052" name="Picture 4" descr="Iteration Detailed Rounded Lineal color icon">
            <a:extLst>
              <a:ext uri="{FF2B5EF4-FFF2-40B4-BE49-F238E27FC236}">
                <a16:creationId xmlns:a16="http://schemas.microsoft.com/office/drawing/2014/main" id="{E636FC97-FB0B-379B-E098-53D07AB807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4233" y="1720584"/>
            <a:ext cx="1487477" cy="1487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337A0EEC-DD82-E528-E65F-0B607725E3EC}"/>
              </a:ext>
            </a:extLst>
          </p:cNvPr>
          <p:cNvGrpSpPr/>
          <p:nvPr/>
        </p:nvGrpSpPr>
        <p:grpSpPr>
          <a:xfrm>
            <a:off x="6685605" y="3283447"/>
            <a:ext cx="1516477" cy="1608652"/>
            <a:chOff x="5605168" y="3197282"/>
            <a:chExt cx="1516477" cy="1608652"/>
          </a:xfrm>
        </p:grpSpPr>
        <p:pic>
          <p:nvPicPr>
            <p:cNvPr id="2050" name="Picture 2" descr="CV - Free business icons">
              <a:extLst>
                <a:ext uri="{FF2B5EF4-FFF2-40B4-BE49-F238E27FC236}">
                  <a16:creationId xmlns:a16="http://schemas.microsoft.com/office/drawing/2014/main" id="{0FFBB8D9-A637-FE83-02A1-D9182C2471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57688" y="3197282"/>
              <a:ext cx="1260158" cy="1260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Google Shape;132;p26">
              <a:extLst>
                <a:ext uri="{FF2B5EF4-FFF2-40B4-BE49-F238E27FC236}">
                  <a16:creationId xmlns:a16="http://schemas.microsoft.com/office/drawing/2014/main" id="{E72A17A3-140B-DA8D-EB49-28EA308288EB}"/>
                </a:ext>
              </a:extLst>
            </p:cNvPr>
            <p:cNvSpPr txBox="1">
              <a:spLocks/>
            </p:cNvSpPr>
            <p:nvPr/>
          </p:nvSpPr>
          <p:spPr>
            <a:xfrm>
              <a:off x="5605168" y="4316690"/>
              <a:ext cx="1516477" cy="4892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Red Hat Display"/>
                <a:buNone/>
                <a:defRPr sz="3500" b="1" i="0" u="none" strike="noStrike" cap="none">
                  <a:solidFill>
                    <a:schemeClr val="dk1"/>
                  </a:solidFill>
                  <a:latin typeface="Red Hat Display"/>
                  <a:ea typeface="Red Hat Display"/>
                  <a:cs typeface="Red Hat Display"/>
                  <a:sym typeface="Red Hat Display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Red Hat Display"/>
                <a:buNone/>
                <a:defRPr sz="3500" b="1" i="0" u="none" strike="noStrike" cap="none">
                  <a:solidFill>
                    <a:schemeClr val="dk1"/>
                  </a:solidFill>
                  <a:latin typeface="Red Hat Display"/>
                  <a:ea typeface="Red Hat Display"/>
                  <a:cs typeface="Red Hat Display"/>
                  <a:sym typeface="Red Hat Display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Red Hat Display"/>
                <a:buNone/>
                <a:defRPr sz="3500" b="1" i="0" u="none" strike="noStrike" cap="none">
                  <a:solidFill>
                    <a:schemeClr val="dk1"/>
                  </a:solidFill>
                  <a:latin typeface="Red Hat Display"/>
                  <a:ea typeface="Red Hat Display"/>
                  <a:cs typeface="Red Hat Display"/>
                  <a:sym typeface="Red Hat Display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Red Hat Display"/>
                <a:buNone/>
                <a:defRPr sz="3500" b="1" i="0" u="none" strike="noStrike" cap="none">
                  <a:solidFill>
                    <a:schemeClr val="dk1"/>
                  </a:solidFill>
                  <a:latin typeface="Red Hat Display"/>
                  <a:ea typeface="Red Hat Display"/>
                  <a:cs typeface="Red Hat Display"/>
                  <a:sym typeface="Red Hat Display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Red Hat Display"/>
                <a:buNone/>
                <a:defRPr sz="3500" b="1" i="0" u="none" strike="noStrike" cap="none">
                  <a:solidFill>
                    <a:schemeClr val="dk1"/>
                  </a:solidFill>
                  <a:latin typeface="Red Hat Display"/>
                  <a:ea typeface="Red Hat Display"/>
                  <a:cs typeface="Red Hat Display"/>
                  <a:sym typeface="Red Hat Display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Red Hat Display"/>
                <a:buNone/>
                <a:defRPr sz="3500" b="1" i="0" u="none" strike="noStrike" cap="none">
                  <a:solidFill>
                    <a:schemeClr val="dk1"/>
                  </a:solidFill>
                  <a:latin typeface="Red Hat Display"/>
                  <a:ea typeface="Red Hat Display"/>
                  <a:cs typeface="Red Hat Display"/>
                  <a:sym typeface="Red Hat Display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Red Hat Display"/>
                <a:buNone/>
                <a:defRPr sz="3500" b="1" i="0" u="none" strike="noStrike" cap="none">
                  <a:solidFill>
                    <a:schemeClr val="dk1"/>
                  </a:solidFill>
                  <a:latin typeface="Red Hat Display"/>
                  <a:ea typeface="Red Hat Display"/>
                  <a:cs typeface="Red Hat Display"/>
                  <a:sym typeface="Red Hat Display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Red Hat Display"/>
                <a:buNone/>
                <a:defRPr sz="3500" b="1" i="0" u="none" strike="noStrike" cap="none">
                  <a:solidFill>
                    <a:schemeClr val="dk1"/>
                  </a:solidFill>
                  <a:latin typeface="Red Hat Display"/>
                  <a:ea typeface="Red Hat Display"/>
                  <a:cs typeface="Red Hat Display"/>
                  <a:sym typeface="Red Hat Display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Red Hat Display"/>
                <a:buNone/>
                <a:defRPr sz="3500" b="1" i="0" u="none" strike="noStrike" cap="none">
                  <a:solidFill>
                    <a:schemeClr val="dk1"/>
                  </a:solidFill>
                  <a:latin typeface="Red Hat Display"/>
                  <a:ea typeface="Red Hat Display"/>
                  <a:cs typeface="Red Hat Display"/>
                  <a:sym typeface="Red Hat Display"/>
                </a:defRPr>
              </a:lvl9pPr>
            </a:lstStyle>
            <a:p>
              <a:r>
                <a:rPr lang="en-CA" sz="2000" dirty="0">
                  <a:latin typeface="Rockwell Extra Bold" panose="02060903040505020403" pitchFamily="18" charset="0"/>
                </a:rPr>
                <a:t>RESUME</a:t>
              </a:r>
            </a:p>
          </p:txBody>
        </p:sp>
      </p:grpSp>
      <p:pic>
        <p:nvPicPr>
          <p:cNvPr id="2054" name="Picture 6" descr="Job description - Free business and finance icons">
            <a:extLst>
              <a:ext uri="{FF2B5EF4-FFF2-40B4-BE49-F238E27FC236}">
                <a16:creationId xmlns:a16="http://schemas.microsoft.com/office/drawing/2014/main" id="{6EFD7806-FF66-EBF2-DBBD-927D266C86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3266" y="160613"/>
            <a:ext cx="1468816" cy="1468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>
            <a:spLocks noGrp="1"/>
          </p:cNvSpPr>
          <p:nvPr>
            <p:ph type="title"/>
          </p:nvPr>
        </p:nvSpPr>
        <p:spPr>
          <a:xfrm>
            <a:off x="370377" y="2822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data</a:t>
            </a:r>
            <a:endParaRPr dirty="0"/>
          </a:p>
        </p:txBody>
      </p:sp>
      <p:sp>
        <p:nvSpPr>
          <p:cNvPr id="150" name="Google Shape;150;p28"/>
          <p:cNvSpPr txBox="1">
            <a:spLocks noGrp="1"/>
          </p:cNvSpPr>
          <p:nvPr>
            <p:ph type="subTitle" idx="4"/>
          </p:nvPr>
        </p:nvSpPr>
        <p:spPr>
          <a:xfrm>
            <a:off x="444423" y="913653"/>
            <a:ext cx="5250698" cy="4915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2,484 </a:t>
            </a:r>
            <a:r>
              <a:rPr lang="en" b="0" dirty="0"/>
              <a:t>resumes from </a:t>
            </a:r>
            <a:r>
              <a:rPr lang="en" dirty="0"/>
              <a:t>24</a:t>
            </a:r>
            <a:r>
              <a:rPr lang="en" b="0" dirty="0"/>
              <a:t> industries in </a:t>
            </a:r>
            <a:r>
              <a:rPr lang="en" dirty="0"/>
              <a:t>PDF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B3BCA6-3C8A-DA9C-C7C0-7B75DC501062}"/>
              </a:ext>
            </a:extLst>
          </p:cNvPr>
          <p:cNvSpPr txBox="1"/>
          <p:nvPr/>
        </p:nvSpPr>
        <p:spPr>
          <a:xfrm>
            <a:off x="444423" y="1353381"/>
            <a:ext cx="623940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en" sz="2200" b="1" dirty="0">
                <a:solidFill>
                  <a:schemeClr val="dk1"/>
                </a:solidFill>
                <a:latin typeface="Red Hat Display"/>
                <a:sym typeface="Red Hat Display"/>
              </a:rPr>
              <a:t>13,547 </a:t>
            </a:r>
            <a:r>
              <a:rPr lang="en" sz="2200" dirty="0">
                <a:solidFill>
                  <a:schemeClr val="dk1"/>
                </a:solidFill>
                <a:latin typeface="Red Hat Display"/>
                <a:sym typeface="Red Hat Display"/>
              </a:rPr>
              <a:t>job descriptions from same </a:t>
            </a:r>
            <a:r>
              <a:rPr lang="en" sz="2200" b="1" dirty="0">
                <a:solidFill>
                  <a:schemeClr val="dk1"/>
                </a:solidFill>
                <a:latin typeface="Red Hat Display"/>
                <a:sym typeface="Red Hat Display"/>
              </a:rPr>
              <a:t>24 </a:t>
            </a:r>
            <a:r>
              <a:rPr lang="en" sz="2200" dirty="0">
                <a:solidFill>
                  <a:schemeClr val="dk1"/>
                </a:solidFill>
                <a:latin typeface="Red Hat Display"/>
                <a:sym typeface="Red Hat Display"/>
              </a:rPr>
              <a:t>industries</a:t>
            </a:r>
          </a:p>
        </p:txBody>
      </p:sp>
      <p:sp>
        <p:nvSpPr>
          <p:cNvPr id="8" name="Google Shape;146;p28">
            <a:extLst>
              <a:ext uri="{FF2B5EF4-FFF2-40B4-BE49-F238E27FC236}">
                <a16:creationId xmlns:a16="http://schemas.microsoft.com/office/drawing/2014/main" id="{5F6B43DF-CD42-61A5-AF0F-CDBE1D1F9CDB}"/>
              </a:ext>
            </a:extLst>
          </p:cNvPr>
          <p:cNvSpPr txBox="1">
            <a:spLocks/>
          </p:cNvSpPr>
          <p:nvPr/>
        </p:nvSpPr>
        <p:spPr>
          <a:xfrm>
            <a:off x="525176" y="3641122"/>
            <a:ext cx="8122634" cy="898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r>
              <a:rPr lang="en-US" sz="2400" b="0" dirty="0"/>
              <a:t>We developed a </a:t>
            </a:r>
            <a:r>
              <a:rPr lang="en-US" sz="2400" dirty="0"/>
              <a:t>web scrapper to extract the job descriptions from Indeed Canada </a:t>
            </a:r>
            <a:r>
              <a:rPr lang="en-US" sz="2400" b="0" dirty="0"/>
              <a:t>(project </a:t>
            </a:r>
            <a:r>
              <a:rPr lang="en-CA" sz="2400" b="0" dirty="0"/>
              <a:t>hosted on GitHub).</a:t>
            </a:r>
          </a:p>
        </p:txBody>
      </p:sp>
      <p:sp>
        <p:nvSpPr>
          <p:cNvPr id="2" name="Google Shape;150;p28">
            <a:extLst>
              <a:ext uri="{FF2B5EF4-FFF2-40B4-BE49-F238E27FC236}">
                <a16:creationId xmlns:a16="http://schemas.microsoft.com/office/drawing/2014/main" id="{0D7D1C82-D112-8993-9398-B9DAC1A277E7}"/>
              </a:ext>
            </a:extLst>
          </p:cNvPr>
          <p:cNvSpPr txBox="1">
            <a:spLocks/>
          </p:cNvSpPr>
          <p:nvPr/>
        </p:nvSpPr>
        <p:spPr>
          <a:xfrm>
            <a:off x="444423" y="1784268"/>
            <a:ext cx="5923719" cy="491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" dirty="0"/>
              <a:t>228 </a:t>
            </a:r>
            <a:r>
              <a:rPr lang="en" b="0" dirty="0"/>
              <a:t>resumes from </a:t>
            </a:r>
            <a:r>
              <a:rPr lang="en" dirty="0"/>
              <a:t>unknown</a:t>
            </a:r>
            <a:r>
              <a:rPr lang="en" b="0" dirty="0"/>
              <a:t> industries in </a:t>
            </a:r>
            <a:r>
              <a:rPr lang="en" dirty="0"/>
              <a:t>Word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E5736B-012B-42A7-F0F9-BC50F1EB3E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9439" y="2439853"/>
            <a:ext cx="1933211" cy="1051775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BD2CD57-8C78-2B85-4A46-B026A0A36D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6045" y="603985"/>
            <a:ext cx="823137" cy="1011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ms word&quot; Icon - Download for free – Iconduck">
            <a:extLst>
              <a:ext uri="{FF2B5EF4-FFF2-40B4-BE49-F238E27FC236}">
                <a16:creationId xmlns:a16="http://schemas.microsoft.com/office/drawing/2014/main" id="{684FC10A-FCD7-8414-2CA7-73B16E2DB6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5596" y="2856247"/>
            <a:ext cx="869044" cy="859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CC43CB6A-A826-BA50-4496-2484620E4914}"/>
              </a:ext>
            </a:extLst>
          </p:cNvPr>
          <p:cNvSpPr/>
          <p:nvPr/>
        </p:nvSpPr>
        <p:spPr>
          <a:xfrm>
            <a:off x="5695122" y="991858"/>
            <a:ext cx="1979264" cy="34933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solidFill>
                <a:sysClr val="windowText" lastClr="000000"/>
              </a:solidFill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A1551261-3470-9FA1-DA70-69BEC6897FF5}"/>
              </a:ext>
            </a:extLst>
          </p:cNvPr>
          <p:cNvSpPr/>
          <p:nvPr/>
        </p:nvSpPr>
        <p:spPr>
          <a:xfrm rot="2512840">
            <a:off x="6301699" y="1759704"/>
            <a:ext cx="1061477" cy="36742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solidFill>
                <a:sysClr val="windowText" lastClr="000000"/>
              </a:solidFill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D8B60D6B-7CC2-7B07-B906-456EFC4DE6A9}"/>
              </a:ext>
            </a:extLst>
          </p:cNvPr>
          <p:cNvSpPr/>
          <p:nvPr/>
        </p:nvSpPr>
        <p:spPr>
          <a:xfrm rot="5400000">
            <a:off x="5572243" y="2300949"/>
            <a:ext cx="538974" cy="38506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solidFill>
                <a:sysClr val="windowText" lastClr="000000"/>
              </a:solidFill>
            </a:endParaRP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D8EC228C-2B73-52DB-2EE0-0C5C48121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0123" y="1987476"/>
            <a:ext cx="1257687" cy="508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/>
          <p:nvPr/>
        </p:nvSpPr>
        <p:spPr>
          <a:xfrm>
            <a:off x="4953002" y="0"/>
            <a:ext cx="4190997" cy="5143500"/>
          </a:xfrm>
          <a:prstGeom prst="roundRect">
            <a:avLst>
              <a:gd name="adj" fmla="val 6064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46;p28">
            <a:extLst>
              <a:ext uri="{FF2B5EF4-FFF2-40B4-BE49-F238E27FC236}">
                <a16:creationId xmlns:a16="http://schemas.microsoft.com/office/drawing/2014/main" id="{581C8319-4D12-7D22-3D2F-01E1BAEC07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5736" y="56314"/>
            <a:ext cx="397526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Text Processing</a:t>
            </a:r>
            <a:endParaRPr dirty="0"/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916921F1-7ACC-E6C4-8AB6-75468D721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9314" y="2703327"/>
            <a:ext cx="3374568" cy="2360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150;p28">
            <a:extLst>
              <a:ext uri="{FF2B5EF4-FFF2-40B4-BE49-F238E27FC236}">
                <a16:creationId xmlns:a16="http://schemas.microsoft.com/office/drawing/2014/main" id="{30CD0100-B7D3-1F0A-1491-2EE56E46D096}"/>
              </a:ext>
            </a:extLst>
          </p:cNvPr>
          <p:cNvSpPr txBox="1">
            <a:spLocks/>
          </p:cNvSpPr>
          <p:nvPr/>
        </p:nvSpPr>
        <p:spPr>
          <a:xfrm>
            <a:off x="215736" y="807523"/>
            <a:ext cx="4611174" cy="39188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CA" sz="1300" b="1" dirty="0"/>
              <a:t>Text wrangling/cleaning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dirty="0"/>
              <a:t>Removing stop words   </a:t>
            </a:r>
            <a:r>
              <a:rPr lang="en-CA" sz="1300" dirty="0">
                <a:sym typeface="Wingdings" panose="05000000000000000000" pitchFamily="2" charset="2"/>
              </a:rPr>
              <a:t> word tokenization</a:t>
            </a:r>
            <a:endParaRPr lang="en-CA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dirty="0"/>
              <a:t>Number removal 	    </a:t>
            </a:r>
            <a:r>
              <a:rPr lang="en-CA" sz="1300" dirty="0">
                <a:sym typeface="Wingdings" panose="05000000000000000000" pitchFamily="2" charset="2"/>
              </a:rPr>
              <a:t> regex patterns</a:t>
            </a:r>
            <a:endParaRPr lang="en-CA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dirty="0"/>
              <a:t>Punctuation removal    </a:t>
            </a:r>
            <a:r>
              <a:rPr lang="en-CA" sz="1300" dirty="0">
                <a:sym typeface="Wingdings" panose="05000000000000000000" pitchFamily="2" charset="2"/>
              </a:rPr>
              <a:t> string methods</a:t>
            </a:r>
            <a:endParaRPr lang="en-CA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dirty="0"/>
              <a:t>Whitespace removal    </a:t>
            </a:r>
            <a:r>
              <a:rPr lang="en-CA" sz="1300" dirty="0">
                <a:sym typeface="Wingdings" panose="05000000000000000000" pitchFamily="2" charset="2"/>
              </a:rPr>
              <a:t> regex patterns</a:t>
            </a:r>
            <a:endParaRPr lang="en-CA" sz="1300" dirty="0"/>
          </a:p>
          <a:p>
            <a:r>
              <a:rPr lang="en-CA" sz="1300" dirty="0"/>
              <a:t>    </a:t>
            </a:r>
          </a:p>
          <a:p>
            <a:r>
              <a:rPr lang="en-CA" sz="1300" b="1" dirty="0"/>
              <a:t>Identifying Verbs similarity, common &amp; lacking verbs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dirty="0"/>
              <a:t>Identifying POS tags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dirty="0"/>
              <a:t>Stemming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dirty="0">
                <a:sym typeface="Wingdings" panose="05000000000000000000" pitchFamily="2" charset="2"/>
              </a:rPr>
              <a:t>☆ </a:t>
            </a:r>
            <a:r>
              <a:rPr lang="en-CA" sz="1300" dirty="0"/>
              <a:t>Lemmatization</a:t>
            </a:r>
            <a:r>
              <a:rPr lang="en-CA" sz="1300" dirty="0">
                <a:sym typeface="Wingdings" panose="05000000000000000000" pitchFamily="2" charset="2"/>
              </a:rPr>
              <a:t> ☆</a:t>
            </a:r>
            <a:endParaRPr lang="en-CA" sz="1300" dirty="0"/>
          </a:p>
          <a:p>
            <a:r>
              <a:rPr lang="en-CA" sz="1300" dirty="0"/>
              <a:t>    </a:t>
            </a:r>
          </a:p>
          <a:p>
            <a:r>
              <a:rPr lang="en-CA" sz="1300" b="1" dirty="0"/>
              <a:t>Recommending ranked action verbs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dirty="0"/>
              <a:t>Synonyms 	          </a:t>
            </a:r>
            <a:r>
              <a:rPr lang="en-CA" sz="1300" dirty="0">
                <a:sym typeface="Wingdings" panose="05000000000000000000" pitchFamily="2" charset="2"/>
              </a:rPr>
              <a:t> </a:t>
            </a:r>
            <a:r>
              <a:rPr lang="en-CA" sz="1300" dirty="0"/>
              <a:t>WordNet &amp; </a:t>
            </a:r>
            <a:r>
              <a:rPr lang="en-CA" sz="1300" dirty="0" err="1"/>
              <a:t>Synsets</a:t>
            </a:r>
            <a:endParaRPr lang="en-CA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dirty="0"/>
              <a:t>Similarity between words    </a:t>
            </a:r>
            <a:r>
              <a:rPr lang="en-CA" sz="1300" dirty="0">
                <a:sym typeface="Wingdings" panose="05000000000000000000" pitchFamily="2" charset="2"/>
              </a:rPr>
              <a:t> </a:t>
            </a:r>
            <a:r>
              <a:rPr lang="en-CA" sz="1300" dirty="0" err="1"/>
              <a:t>Synsets</a:t>
            </a:r>
            <a:endParaRPr lang="en-CA" sz="1300" dirty="0"/>
          </a:p>
          <a:p>
            <a:r>
              <a:rPr lang="en-CA" sz="1300" dirty="0"/>
              <a:t>    </a:t>
            </a:r>
          </a:p>
          <a:p>
            <a:r>
              <a:rPr lang="en-CA" sz="1300" b="1" dirty="0"/>
              <a:t>Identifying Keywords: similarity, common &amp; lacking</a:t>
            </a:r>
            <a:endParaRPr lang="en-CA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dirty="0"/>
              <a:t>Named Entity recognition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dirty="0"/>
              <a:t>Word Collocations: Bigrams  </a:t>
            </a:r>
            <a:r>
              <a:rPr lang="en-CA" sz="1300" dirty="0">
                <a:sym typeface="Wingdings" panose="05000000000000000000" pitchFamily="2" charset="2"/>
              </a:rPr>
              <a:t> </a:t>
            </a:r>
            <a:r>
              <a:rPr lang="en-CA" sz="1300" dirty="0"/>
              <a:t>PMI and likelihood ratio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dirty="0"/>
              <a:t>Word Collocations: Trigrams </a:t>
            </a:r>
            <a:r>
              <a:rPr lang="en-CA" sz="1300" dirty="0">
                <a:sym typeface="Wingdings" panose="05000000000000000000" pitchFamily="2" charset="2"/>
              </a:rPr>
              <a:t> </a:t>
            </a:r>
            <a:r>
              <a:rPr lang="en-CA" sz="1300" dirty="0"/>
              <a:t>PMI and likelihood ratio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9495D87-CEFE-C043-FD65-2CC805A4BA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9314" y="145286"/>
            <a:ext cx="3374568" cy="2566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/>
          <p:nvPr/>
        </p:nvSpPr>
        <p:spPr>
          <a:xfrm>
            <a:off x="-1" y="0"/>
            <a:ext cx="3592287" cy="5143500"/>
          </a:xfrm>
          <a:prstGeom prst="roundRect">
            <a:avLst>
              <a:gd name="adj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46;p28">
            <a:extLst>
              <a:ext uri="{FF2B5EF4-FFF2-40B4-BE49-F238E27FC236}">
                <a16:creationId xmlns:a16="http://schemas.microsoft.com/office/drawing/2014/main" id="{581C8319-4D12-7D22-3D2F-01E1BAEC07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29957" y="56568"/>
            <a:ext cx="591158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More Features</a:t>
            </a:r>
            <a:endParaRPr sz="3200" dirty="0"/>
          </a:p>
        </p:txBody>
      </p:sp>
      <p:sp>
        <p:nvSpPr>
          <p:cNvPr id="2" name="Google Shape;150;p28">
            <a:extLst>
              <a:ext uri="{FF2B5EF4-FFF2-40B4-BE49-F238E27FC236}">
                <a16:creationId xmlns:a16="http://schemas.microsoft.com/office/drawing/2014/main" id="{471AC7A6-D232-9EA3-EC98-CF8B52082843}"/>
              </a:ext>
            </a:extLst>
          </p:cNvPr>
          <p:cNvSpPr txBox="1">
            <a:spLocks/>
          </p:cNvSpPr>
          <p:nvPr/>
        </p:nvSpPr>
        <p:spPr>
          <a:xfrm>
            <a:off x="3887221" y="902277"/>
            <a:ext cx="5065448" cy="33389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CA" sz="1300" b="1" dirty="0"/>
              <a:t>Correcting Spelling errors from resume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dirty="0"/>
              <a:t>Spell class  	  </a:t>
            </a:r>
            <a:r>
              <a:rPr lang="en-CA" sz="1300" dirty="0">
                <a:sym typeface="Wingdings" panose="05000000000000000000" pitchFamily="2" charset="2"/>
              </a:rPr>
              <a:t> autocorrect library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dirty="0">
                <a:sym typeface="Wingdings" panose="05000000000000000000" pitchFamily="2" charset="2"/>
              </a:rPr>
              <a:t>☆ Suggest function ☆  pattern library</a:t>
            </a:r>
            <a:br>
              <a:rPr lang="en-CA" sz="1300" dirty="0">
                <a:sym typeface="Wingdings" panose="05000000000000000000" pitchFamily="2" charset="2"/>
              </a:rPr>
            </a:br>
            <a:endParaRPr lang="en-CA" sz="1300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1300" dirty="0"/>
          </a:p>
          <a:p>
            <a:r>
              <a:rPr lang="en-CA" sz="1300" b="1" dirty="0"/>
              <a:t>Resume Sentiment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dirty="0"/>
              <a:t>Identifying negative sentences </a:t>
            </a:r>
            <a:r>
              <a:rPr lang="en-CA" sz="1300" dirty="0">
                <a:sym typeface="Wingdings" panose="05000000000000000000" pitchFamily="2" charset="2"/>
              </a:rPr>
              <a:t></a:t>
            </a:r>
            <a:r>
              <a:rPr lang="en-CA" sz="1300" dirty="0"/>
              <a:t> </a:t>
            </a:r>
            <a:r>
              <a:rPr lang="en-CA" sz="1300" dirty="0">
                <a:sym typeface="Wingdings" panose="05000000000000000000" pitchFamily="2" charset="2"/>
              </a:rPr>
              <a:t>Vader Sentiment</a:t>
            </a:r>
            <a:endParaRPr lang="en-CA" sz="1300" dirty="0"/>
          </a:p>
          <a:p>
            <a:r>
              <a:rPr lang="en-CA" sz="1300" dirty="0"/>
              <a:t>    </a:t>
            </a:r>
          </a:p>
          <a:p>
            <a:endParaRPr lang="en-CA" sz="1300" dirty="0"/>
          </a:p>
          <a:p>
            <a:r>
              <a:rPr lang="en-CA" sz="1300" b="1" dirty="0"/>
              <a:t>Calculating Resume vs Job Description similarity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dirty="0"/>
              <a:t>For each job description sentence:</a:t>
            </a:r>
          </a:p>
          <a:p>
            <a:r>
              <a:rPr lang="en-CA" sz="1300" dirty="0"/>
              <a:t>	Match the best resume sentence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dirty="0"/>
              <a:t>Vectorize texts</a:t>
            </a:r>
          </a:p>
          <a:p>
            <a:pPr lvl="1"/>
            <a:r>
              <a:rPr lang="en-CA" sz="1300" dirty="0">
                <a:sym typeface="Wingdings" panose="05000000000000000000" pitchFamily="2" charset="2"/>
              </a:rPr>
              <a:t>	Bag of Words</a:t>
            </a:r>
          </a:p>
          <a:p>
            <a:pPr lvl="1"/>
            <a:r>
              <a:rPr lang="en-CA" sz="1300" dirty="0">
                <a:sym typeface="Wingdings" panose="05000000000000000000" pitchFamily="2" charset="2"/>
              </a:rPr>
              <a:t>	 ☆ TF-IDF ☆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dirty="0">
                <a:sym typeface="Wingdings" panose="05000000000000000000" pitchFamily="2" charset="2"/>
              </a:rPr>
              <a:t>Cosine Similarity</a:t>
            </a:r>
            <a:endParaRPr lang="en-CA" sz="1300" dirty="0"/>
          </a:p>
          <a:p>
            <a:r>
              <a:rPr lang="en-CA" sz="1300" dirty="0"/>
              <a:t>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13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696F60F-E941-94D5-856E-77388EC1A8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27" y="2612293"/>
            <a:ext cx="3157486" cy="2474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CE95424-B757-52F4-BA7A-C64836DA17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28" y="56568"/>
            <a:ext cx="3157485" cy="255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953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/>
          <p:nvPr/>
        </p:nvSpPr>
        <p:spPr>
          <a:xfrm>
            <a:off x="4817679" y="0"/>
            <a:ext cx="4326321" cy="5143500"/>
          </a:xfrm>
          <a:prstGeom prst="roundRect">
            <a:avLst>
              <a:gd name="adj" fmla="val 6064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46;p28">
            <a:extLst>
              <a:ext uri="{FF2B5EF4-FFF2-40B4-BE49-F238E27FC236}">
                <a16:creationId xmlns:a16="http://schemas.microsoft.com/office/drawing/2014/main" id="{581C8319-4D12-7D22-3D2F-01E1BAEC07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5736" y="56314"/>
            <a:ext cx="428006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Classification models</a:t>
            </a:r>
            <a:endParaRPr dirty="0"/>
          </a:p>
        </p:txBody>
      </p:sp>
      <p:sp>
        <p:nvSpPr>
          <p:cNvPr id="9" name="Google Shape;150;p28">
            <a:extLst>
              <a:ext uri="{FF2B5EF4-FFF2-40B4-BE49-F238E27FC236}">
                <a16:creationId xmlns:a16="http://schemas.microsoft.com/office/drawing/2014/main" id="{30CD0100-B7D3-1F0A-1491-2EE56E46D096}"/>
              </a:ext>
            </a:extLst>
          </p:cNvPr>
          <p:cNvSpPr txBox="1">
            <a:spLocks/>
          </p:cNvSpPr>
          <p:nvPr/>
        </p:nvSpPr>
        <p:spPr>
          <a:xfrm>
            <a:off x="206505" y="713509"/>
            <a:ext cx="4611174" cy="43226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CA" sz="1300" b="1" dirty="0"/>
              <a:t>Classifying resumes into industries</a:t>
            </a:r>
            <a:endParaRPr lang="en-CA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b="1" dirty="0"/>
              <a:t>Feature extraction </a:t>
            </a:r>
            <a:r>
              <a:rPr lang="en-CA" sz="1300" dirty="0">
                <a:sym typeface="Wingdings" panose="05000000000000000000" pitchFamily="2" charset="2"/>
              </a:rPr>
              <a:t> NLTK </a:t>
            </a:r>
            <a:r>
              <a:rPr lang="en-CA" sz="1300" dirty="0" err="1">
                <a:sym typeface="Wingdings" panose="05000000000000000000" pitchFamily="2" charset="2"/>
              </a:rPr>
              <a:t>FreqDist</a:t>
            </a:r>
            <a:endParaRPr lang="en-CA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b="1" dirty="0"/>
              <a:t>Label encoding</a:t>
            </a:r>
            <a:r>
              <a:rPr lang="en-CA" sz="1300" dirty="0"/>
              <a:t> resume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b="1" dirty="0"/>
              <a:t>Split into train, test, &amp; evaluation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b="1" dirty="0"/>
              <a:t>Multi-class Classification models</a:t>
            </a:r>
          </a:p>
          <a:p>
            <a:r>
              <a:rPr lang="en-CA" sz="1300" dirty="0"/>
              <a:t>	KNN</a:t>
            </a:r>
          </a:p>
          <a:p>
            <a:r>
              <a:rPr lang="en-CA" sz="1300" dirty="0"/>
              <a:t>	</a:t>
            </a:r>
            <a:r>
              <a:rPr lang="en-CA" sz="1300" dirty="0">
                <a:sym typeface="Wingdings" panose="05000000000000000000" pitchFamily="2" charset="2"/>
              </a:rPr>
              <a:t> ☆ </a:t>
            </a:r>
            <a:r>
              <a:rPr lang="en-CA" sz="1300" dirty="0"/>
              <a:t>Random Forest</a:t>
            </a:r>
            <a:r>
              <a:rPr lang="en-CA" sz="1300" dirty="0">
                <a:sym typeface="Wingdings" panose="05000000000000000000" pitchFamily="2" charset="2"/>
              </a:rPr>
              <a:t> ☆</a:t>
            </a:r>
            <a:endParaRPr lang="en-CA" sz="1300" dirty="0"/>
          </a:p>
          <a:p>
            <a:r>
              <a:rPr lang="en-CA" sz="1300" dirty="0"/>
              <a:t>	</a:t>
            </a:r>
            <a:r>
              <a:rPr lang="en-CA" sz="1300" dirty="0">
                <a:sym typeface="Wingdings" panose="05000000000000000000" pitchFamily="2" charset="2"/>
              </a:rPr>
              <a:t> ☆ </a:t>
            </a:r>
            <a:r>
              <a:rPr lang="en-CA" sz="1300" dirty="0"/>
              <a:t>Gradient Boosting</a:t>
            </a:r>
            <a:r>
              <a:rPr lang="en-CA" sz="1300" dirty="0">
                <a:sym typeface="Wingdings" panose="05000000000000000000" pitchFamily="2" charset="2"/>
              </a:rPr>
              <a:t> ☆</a:t>
            </a:r>
            <a:endParaRPr lang="en-CA" sz="1300" dirty="0"/>
          </a:p>
          <a:p>
            <a:r>
              <a:rPr lang="en-CA" sz="1300" dirty="0"/>
              <a:t>	Naive Bayes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b="1" dirty="0"/>
              <a:t>Hyper-parameter tuning</a:t>
            </a:r>
          </a:p>
          <a:p>
            <a:pPr lvl="1"/>
            <a:r>
              <a:rPr lang="en-CA" sz="1300" dirty="0"/>
              <a:t>	Grid Search CV</a:t>
            </a:r>
          </a:p>
          <a:p>
            <a:pPr lvl="2"/>
            <a:r>
              <a:rPr lang="en-CA" sz="1300" dirty="0"/>
              <a:t>	Train (≈</a:t>
            </a:r>
            <a:r>
              <a:rPr lang="en-CA" sz="1300" b="1" dirty="0"/>
              <a:t>65%</a:t>
            </a:r>
            <a:r>
              <a:rPr lang="en-CA" sz="1300" dirty="0"/>
              <a:t>) Test (≈</a:t>
            </a:r>
            <a:r>
              <a:rPr lang="en-CA" sz="1300" b="1" dirty="0"/>
              <a:t>62-64%</a:t>
            </a:r>
            <a:r>
              <a:rPr lang="en-CA" sz="13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b="1" dirty="0"/>
              <a:t>Comparing models</a:t>
            </a:r>
          </a:p>
          <a:p>
            <a:pPr lvl="2"/>
            <a:r>
              <a:rPr lang="en-CA" sz="1300" dirty="0"/>
              <a:t>	Accuracy Score</a:t>
            </a:r>
          </a:p>
          <a:p>
            <a:pPr lvl="2"/>
            <a:r>
              <a:rPr lang="en-CA" sz="1300" dirty="0"/>
              <a:t>	F1-Score</a:t>
            </a:r>
          </a:p>
          <a:p>
            <a:pPr lvl="2"/>
            <a:r>
              <a:rPr lang="en-CA" sz="1300" dirty="0"/>
              <a:t>	Confusion Matrixes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b="1" dirty="0"/>
              <a:t>Evaluating models</a:t>
            </a:r>
          </a:p>
          <a:p>
            <a:r>
              <a:rPr lang="en-CA" sz="1300" dirty="0"/>
              <a:t>	Best model </a:t>
            </a:r>
            <a:r>
              <a:rPr lang="en-CA" sz="1300" b="1" dirty="0">
                <a:sym typeface="Wingdings" panose="05000000000000000000" pitchFamily="2" charset="2"/>
              </a:rPr>
              <a:t></a:t>
            </a:r>
            <a:r>
              <a:rPr lang="en-CA" sz="1300" b="1" dirty="0"/>
              <a:t> </a:t>
            </a:r>
            <a:r>
              <a:rPr lang="en-CA" sz="1300" dirty="0"/>
              <a:t>Gradient Boosting</a:t>
            </a:r>
            <a:r>
              <a:rPr lang="en-CA" sz="1300" dirty="0">
                <a:sym typeface="Wingdings" panose="05000000000000000000" pitchFamily="2" charset="2"/>
              </a:rPr>
              <a:t> (</a:t>
            </a:r>
            <a:r>
              <a:rPr lang="en-CA" sz="1300" dirty="0"/>
              <a:t>≈</a:t>
            </a:r>
            <a:r>
              <a:rPr lang="en-CA" sz="1300" b="1" dirty="0"/>
              <a:t>87%</a:t>
            </a:r>
            <a:r>
              <a:rPr lang="en-CA" sz="1300" dirty="0">
                <a:sym typeface="Wingdings" panose="05000000000000000000" pitchFamily="2" charset="2"/>
              </a:rPr>
              <a:t>)</a:t>
            </a:r>
            <a:endParaRPr lang="en-CA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300" b="1" dirty="0"/>
              <a:t>Labeling new unknown data</a:t>
            </a:r>
          </a:p>
          <a:p>
            <a:r>
              <a:rPr lang="en-CA" sz="1300" dirty="0"/>
              <a:t>	224 resumes in Word format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13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1E9BE67-046E-A816-A1B9-F2003E3B45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8252" y="2746652"/>
            <a:ext cx="3599243" cy="228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03314C7-D188-679E-DDDD-3E6F82BF4D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8252" y="50313"/>
            <a:ext cx="3599243" cy="2696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778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4-04-17 at 19.29.31">
            <a:hlinkClick r:id="" action="ppaction://media"/>
            <a:extLst>
              <a:ext uri="{FF2B5EF4-FFF2-40B4-BE49-F238E27FC236}">
                <a16:creationId xmlns:a16="http://schemas.microsoft.com/office/drawing/2014/main" id="{881F52F3-0994-EB9F-7CBF-3DE0FB4EDB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33437" y="0"/>
            <a:ext cx="7077075" cy="5143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5EFB671-5CAE-4ADA-671E-7D3C5B886589}"/>
              </a:ext>
            </a:extLst>
          </p:cNvPr>
          <p:cNvSpPr/>
          <p:nvPr/>
        </p:nvSpPr>
        <p:spPr>
          <a:xfrm>
            <a:off x="0" y="0"/>
            <a:ext cx="1033437" cy="5143500"/>
          </a:xfrm>
          <a:prstGeom prst="rect">
            <a:avLst/>
          </a:prstGeom>
          <a:solidFill>
            <a:srgbClr val="01121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8AE72F-F0B0-D06D-4F71-4B37C57260F9}"/>
              </a:ext>
            </a:extLst>
          </p:cNvPr>
          <p:cNvSpPr/>
          <p:nvPr/>
        </p:nvSpPr>
        <p:spPr>
          <a:xfrm>
            <a:off x="8110563" y="0"/>
            <a:ext cx="1033437" cy="5143500"/>
          </a:xfrm>
          <a:prstGeom prst="rect">
            <a:avLst/>
          </a:prstGeom>
          <a:solidFill>
            <a:srgbClr val="01121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4" name="Google Shape;184;p31"/>
          <p:cNvSpPr txBox="1">
            <a:spLocks noGrp="1"/>
          </p:cNvSpPr>
          <p:nvPr>
            <p:ph type="title"/>
          </p:nvPr>
        </p:nvSpPr>
        <p:spPr>
          <a:xfrm>
            <a:off x="909781" y="4350124"/>
            <a:ext cx="7717500" cy="4370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“JobsPyMatcher”: Improve your resume now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8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17;p34">
            <a:extLst>
              <a:ext uri="{FF2B5EF4-FFF2-40B4-BE49-F238E27FC236}">
                <a16:creationId xmlns:a16="http://schemas.microsoft.com/office/drawing/2014/main" id="{0863AE59-A960-150D-223E-9BA28F0B27FB}"/>
              </a:ext>
            </a:extLst>
          </p:cNvPr>
          <p:cNvSpPr txBox="1">
            <a:spLocks/>
          </p:cNvSpPr>
          <p:nvPr/>
        </p:nvSpPr>
        <p:spPr>
          <a:xfrm>
            <a:off x="218061" y="117728"/>
            <a:ext cx="3695700" cy="6469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ed Hat Display"/>
              <a:buNone/>
              <a:defRPr sz="35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r>
              <a:rPr lang="en-CA" dirty="0"/>
              <a:t>Thanks!</a:t>
            </a:r>
          </a:p>
        </p:txBody>
      </p:sp>
      <p:sp>
        <p:nvSpPr>
          <p:cNvPr id="5" name="Google Shape;218;p34">
            <a:extLst>
              <a:ext uri="{FF2B5EF4-FFF2-40B4-BE49-F238E27FC236}">
                <a16:creationId xmlns:a16="http://schemas.microsoft.com/office/drawing/2014/main" id="{9C0C8872-99ED-035F-EB08-A2B8E1D9E873}"/>
              </a:ext>
            </a:extLst>
          </p:cNvPr>
          <p:cNvSpPr txBox="1">
            <a:spLocks/>
          </p:cNvSpPr>
          <p:nvPr/>
        </p:nvSpPr>
        <p:spPr>
          <a:xfrm>
            <a:off x="255635" y="747058"/>
            <a:ext cx="3658126" cy="3876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chiv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indent="0">
              <a:buFont typeface="Archivo Light"/>
              <a:buNone/>
            </a:pPr>
            <a:r>
              <a:rPr lang="en-US" b="1" dirty="0">
                <a:latin typeface="Red Hat Display"/>
                <a:ea typeface="Red Hat Display"/>
                <a:cs typeface="Red Hat Display"/>
                <a:sym typeface="Red Hat Display"/>
              </a:rPr>
              <a:t>Do you have any questions?</a:t>
            </a:r>
            <a:endParaRPr lang="en-US" dirty="0"/>
          </a:p>
        </p:txBody>
      </p:sp>
      <p:sp>
        <p:nvSpPr>
          <p:cNvPr id="243" name="Google Shape;243;p36"/>
          <p:cNvSpPr txBox="1">
            <a:spLocks noGrp="1"/>
          </p:cNvSpPr>
          <p:nvPr>
            <p:ph type="title"/>
          </p:nvPr>
        </p:nvSpPr>
        <p:spPr>
          <a:xfrm>
            <a:off x="218059" y="1137329"/>
            <a:ext cx="28110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Resources</a:t>
            </a:r>
            <a:endParaRPr dirty="0"/>
          </a:p>
        </p:txBody>
      </p:sp>
      <p:sp>
        <p:nvSpPr>
          <p:cNvPr id="6" name="Google Shape;218;p34">
            <a:extLst>
              <a:ext uri="{FF2B5EF4-FFF2-40B4-BE49-F238E27FC236}">
                <a16:creationId xmlns:a16="http://schemas.microsoft.com/office/drawing/2014/main" id="{D0EE981F-9E35-584F-89E1-A15F7FF0A495}"/>
              </a:ext>
            </a:extLst>
          </p:cNvPr>
          <p:cNvSpPr txBox="1">
            <a:spLocks/>
          </p:cNvSpPr>
          <p:nvPr/>
        </p:nvSpPr>
        <p:spPr>
          <a:xfrm>
            <a:off x="218059" y="1710029"/>
            <a:ext cx="4944669" cy="3703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●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chivo Light"/>
              <a:buChar char="○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chivo Light"/>
              <a:buChar char="■"/>
              <a:defRPr sz="11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171450" indent="-171450"/>
            <a:r>
              <a:rPr lang="en-US" b="1" dirty="0"/>
              <a:t>Diaz, D. (April 2024). </a:t>
            </a:r>
            <a:r>
              <a:rPr lang="en-US" dirty="0"/>
              <a:t>GitHub</a:t>
            </a:r>
            <a:r>
              <a:rPr lang="en-US" b="1" dirty="0"/>
              <a:t> </a:t>
            </a:r>
            <a:r>
              <a:rPr lang="en-US" dirty="0"/>
              <a:t>- </a:t>
            </a:r>
            <a:r>
              <a:rPr lang="en-US" dirty="0" err="1"/>
              <a:t>NILodio</a:t>
            </a:r>
            <a:r>
              <a:rPr lang="en-US" dirty="0"/>
              <a:t>/ </a:t>
            </a:r>
            <a:r>
              <a:rPr lang="en-US" dirty="0" err="1"/>
              <a:t>JobsPyMacher</a:t>
            </a:r>
            <a:r>
              <a:rPr lang="en-US" dirty="0"/>
              <a:t> at master. GitHub. </a:t>
            </a:r>
            <a:r>
              <a:rPr lang="en-US" dirty="0">
                <a:hlinkClick r:id="rId3"/>
              </a:rPr>
              <a:t>https://github.com/NILodio/JobsPyMacher</a:t>
            </a:r>
            <a:endParaRPr lang="en-US" dirty="0"/>
          </a:p>
          <a:p>
            <a:pPr marL="171450" indent="-171450"/>
            <a:endParaRPr lang="en-US" dirty="0"/>
          </a:p>
          <a:p>
            <a:pPr marL="171450" indent="-171450"/>
            <a:r>
              <a:rPr lang="en-US" b="1" dirty="0"/>
              <a:t>Indeed. (January 3, 2023). </a:t>
            </a:r>
            <a:r>
              <a:rPr lang="en-US" dirty="0"/>
              <a:t>15 resume mistakes to avoid. Indeed. </a:t>
            </a:r>
            <a:r>
              <a:rPr lang="en-US" dirty="0">
                <a:hlinkClick r:id="rId4"/>
              </a:rPr>
              <a:t>https://www.indeed.com/career-advice/resumes-cover-letters/15-resume-mistakes-to-avoid</a:t>
            </a:r>
            <a:br>
              <a:rPr lang="en-US" dirty="0"/>
            </a:br>
            <a:endParaRPr lang="en-US" dirty="0"/>
          </a:p>
          <a:p>
            <a:pPr marL="171450" indent="-171450"/>
            <a:r>
              <a:rPr lang="en-US" b="1" dirty="0"/>
              <a:t>Jobs, K. (February 19, 2024). </a:t>
            </a:r>
            <a:r>
              <a:rPr lang="en-US" dirty="0"/>
              <a:t>76% of resumes are discarded because of this mistake. </a:t>
            </a:r>
            <a:r>
              <a:rPr lang="en-US" dirty="0">
                <a:hlinkClick r:id="rId5"/>
              </a:rPr>
              <a:t>https://www.linkedin.com/pulse/76-resumes-discarded-because-mistake-kick-jobs-5ui2f/</a:t>
            </a:r>
            <a:br>
              <a:rPr lang="en-US" dirty="0"/>
            </a:br>
            <a:endParaRPr lang="en-US" dirty="0"/>
          </a:p>
          <a:p>
            <a:pPr marL="171450" indent="-171450"/>
            <a:r>
              <a:rPr lang="en-US" b="1" dirty="0" err="1"/>
              <a:t>Paulise</a:t>
            </a:r>
            <a:r>
              <a:rPr lang="en-US" b="1" dirty="0"/>
              <a:t>, L. (February 20, 2024). </a:t>
            </a:r>
            <a:r>
              <a:rPr lang="en-US" dirty="0"/>
              <a:t>How to Update your resume Harnessing the power of AI. Forbes. </a:t>
            </a:r>
            <a:r>
              <a:rPr lang="en-US" dirty="0">
                <a:hlinkClick r:id="rId6"/>
              </a:rPr>
              <a:t>https://www.forbes.com/sites/lucianapaulise/2023/11/14/50-of-the-resumes-are-updated-harnessing-the-power-of-ai/?sh=4798966840f9</a:t>
            </a:r>
            <a:br>
              <a:rPr lang="en-US" dirty="0"/>
            </a:br>
            <a:endParaRPr lang="en-US" dirty="0"/>
          </a:p>
          <a:p>
            <a:pPr marL="171450" indent="-171450"/>
            <a:r>
              <a:rPr lang="en-US" b="1" dirty="0"/>
              <a:t>Thompson, N. (August 10, 2023). </a:t>
            </a:r>
            <a:r>
              <a:rPr lang="en-US" dirty="0"/>
              <a:t>How to quantify resume using data, metrics, and numbers. </a:t>
            </a:r>
            <a:r>
              <a:rPr lang="en-US" dirty="0">
                <a:hlinkClick r:id="rId7"/>
              </a:rPr>
              <a:t>https://www.tealhq.com/post/quantify-your-resume</a:t>
            </a:r>
            <a:endParaRPr lang="en-US" dirty="0"/>
          </a:p>
          <a:p>
            <a:pPr marL="171450" indent="-171450"/>
            <a:endParaRPr lang="en-US" dirty="0"/>
          </a:p>
        </p:txBody>
      </p:sp>
      <p:pic>
        <p:nvPicPr>
          <p:cNvPr id="5122" name="Picture 2" descr="Everything You Need To Know About Job Applications | Indeed.com">
            <a:extLst>
              <a:ext uri="{FF2B5EF4-FFF2-40B4-BE49-F238E27FC236}">
                <a16:creationId xmlns:a16="http://schemas.microsoft.com/office/drawing/2014/main" id="{60E41BEB-38D2-3166-165D-23197E8BF9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2730" y="1602057"/>
            <a:ext cx="4045527" cy="1602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Everything You Need To Know About Job Applications | Indeed.com">
            <a:extLst>
              <a:ext uri="{FF2B5EF4-FFF2-40B4-BE49-F238E27FC236}">
                <a16:creationId xmlns:a16="http://schemas.microsoft.com/office/drawing/2014/main" id="{A7365B5B-26B3-0B5C-571E-C5909977DE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2730" y="0"/>
            <a:ext cx="4045527" cy="1602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Everything You Need To Know About Job Applications | Indeed.com">
            <a:extLst>
              <a:ext uri="{FF2B5EF4-FFF2-40B4-BE49-F238E27FC236}">
                <a16:creationId xmlns:a16="http://schemas.microsoft.com/office/drawing/2014/main" id="{449E844D-2102-31E0-A61F-D11479CED9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2730" y="3075775"/>
            <a:ext cx="4045527" cy="1602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Everything You Need To Know About Job Applications | Indeed.com">
            <a:extLst>
              <a:ext uri="{FF2B5EF4-FFF2-40B4-BE49-F238E27FC236}">
                <a16:creationId xmlns:a16="http://schemas.microsoft.com/office/drawing/2014/main" id="{62EF9575-21BD-B9B4-C4BC-FCC28A156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2729" y="4620557"/>
            <a:ext cx="4045527" cy="1602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6275725"/>
      </p:ext>
    </p:extLst>
  </p:cSld>
  <p:clrMapOvr>
    <a:masterClrMapping/>
  </p:clrMapOvr>
</p:sld>
</file>

<file path=ppt/theme/theme1.xml><?xml version="1.0" encoding="utf-8"?>
<a:theme xmlns:a="http://schemas.openxmlformats.org/drawingml/2006/main" name="Clean Layouts - Business Basic Template by Slidesgo">
  <a:themeElements>
    <a:clrScheme name="Simple Light">
      <a:dk1>
        <a:srgbClr val="191919"/>
      </a:dk1>
      <a:lt1>
        <a:srgbClr val="FFFFFF"/>
      </a:lt1>
      <a:dk2>
        <a:srgbClr val="EFEFED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</TotalTime>
  <Words>624</Words>
  <Application>Microsoft Office PowerPoint</Application>
  <PresentationFormat>On-screen Show (16:9)</PresentationFormat>
  <Paragraphs>90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Archivo</vt:lpstr>
      <vt:lpstr>Archivo Light</vt:lpstr>
      <vt:lpstr>Arial</vt:lpstr>
      <vt:lpstr>Bebas Neue</vt:lpstr>
      <vt:lpstr>Nunito Light</vt:lpstr>
      <vt:lpstr>Red Hat Display</vt:lpstr>
      <vt:lpstr>Rockwell Extra Bold</vt:lpstr>
      <vt:lpstr>Wingdings</vt:lpstr>
      <vt:lpstr>Clean Layouts - Business Basic Template by Slidesgo</vt:lpstr>
      <vt:lpstr>“JobsPyMatcher”: Targeted Resume Optimization for Job Descriptions</vt:lpstr>
      <vt:lpstr>Problem Statement</vt:lpstr>
      <vt:lpstr>Our data</vt:lpstr>
      <vt:lpstr>Text Processing</vt:lpstr>
      <vt:lpstr>More Features</vt:lpstr>
      <vt:lpstr>Classification models</vt:lpstr>
      <vt:lpstr>“JobsPyMatcher”: Improve your resume now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Clean Layouts- Business Basic Template</dc:title>
  <cp:lastModifiedBy>Bimal Stha</cp:lastModifiedBy>
  <cp:revision>11</cp:revision>
  <dcterms:modified xsi:type="dcterms:W3CDTF">2024-04-18T19:27:45Z</dcterms:modified>
</cp:coreProperties>
</file>